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2" r:id="rId3"/>
    <p:sldId id="264" r:id="rId4"/>
    <p:sldId id="265" r:id="rId5"/>
    <p:sldId id="266" r:id="rId6"/>
    <p:sldId id="256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D70FDAB-C7D7-4262-842D-189953D98B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0B61C16-8815-476E-B774-303EC037B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FDAB-C7D7-4262-842D-189953D98B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C16-8815-476E-B774-303EC037B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FDAB-C7D7-4262-842D-189953D98B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C16-8815-476E-B774-303EC037B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FDAB-C7D7-4262-842D-189953D98B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C16-8815-476E-B774-303EC037B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FDAB-C7D7-4262-842D-189953D98B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C16-8815-476E-B774-303EC037B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FDAB-C7D7-4262-842D-189953D98B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C16-8815-476E-B774-303EC037B9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FDAB-C7D7-4262-842D-189953D98B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C16-8815-476E-B774-303EC037B97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FDAB-C7D7-4262-842D-189953D98B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C16-8815-476E-B774-303EC037B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FDAB-C7D7-4262-842D-189953D98B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61C16-8815-476E-B774-303EC037B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D70FDAB-C7D7-4262-842D-189953D98B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0B61C16-8815-476E-B774-303EC037B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D70FDAB-C7D7-4262-842D-189953D98B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0B61C16-8815-476E-B774-303EC037B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D70FDAB-C7D7-4262-842D-189953D98BE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0B61C16-8815-476E-B774-303EC037B9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2125132" y="1624578"/>
            <a:ext cx="5723468" cy="1575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INFORMATIC</a:t>
            </a:r>
            <a:r>
              <a:rPr lang="ro-RO" sz="2700" dirty="0" smtClean="0"/>
              <a:t>Ă ŞI TIC</a:t>
            </a:r>
            <a:br>
              <a:rPr lang="ro-RO" sz="2700" dirty="0" smtClean="0"/>
            </a:br>
            <a:r>
              <a:rPr lang="ro-RO" sz="2700" dirty="0" smtClean="0"/>
              <a:t>clasa a V-a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3429000" y="3352800"/>
            <a:ext cx="4191000" cy="685800"/>
          </a:xfrm>
        </p:spPr>
        <p:txBody>
          <a:bodyPr/>
          <a:lstStyle/>
          <a:p>
            <a:r>
              <a:rPr lang="ro-RO" b="1" dirty="0"/>
              <a:t>Constante și </a:t>
            </a:r>
            <a:r>
              <a:rPr lang="en-US" b="1" dirty="0" smtClean="0"/>
              <a:t>V</a:t>
            </a:r>
            <a:r>
              <a:rPr lang="ro-RO" b="1" dirty="0" err="1" smtClean="0"/>
              <a:t>ariabile</a:t>
            </a:r>
            <a:endParaRPr lang="en-US" dirty="0"/>
          </a:p>
          <a:p>
            <a:endParaRPr lang="en-US" dirty="0"/>
          </a:p>
        </p:txBody>
      </p:sp>
      <p:sp>
        <p:nvSpPr>
          <p:cNvPr id="4" name="CasetăText 3"/>
          <p:cNvSpPr txBox="1"/>
          <p:nvPr/>
        </p:nvSpPr>
        <p:spPr>
          <a:xfrm>
            <a:off x="1219200" y="1143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</a:t>
            </a:r>
            <a:r>
              <a:rPr lang="en-US" dirty="0" err="1" smtClean="0"/>
              <a:t>Camelia</a:t>
            </a:r>
            <a:r>
              <a:rPr lang="en-US" dirty="0" smtClean="0"/>
              <a:t> SAVA</a:t>
            </a:r>
          </a:p>
          <a:p>
            <a:endParaRPr lang="en-US" dirty="0"/>
          </a:p>
        </p:txBody>
      </p:sp>
      <p:sp>
        <p:nvSpPr>
          <p:cNvPr id="6" name="CasetăText 5"/>
          <p:cNvSpPr txBox="1"/>
          <p:nvPr/>
        </p:nvSpPr>
        <p:spPr>
          <a:xfrm>
            <a:off x="1447800" y="5921829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Colegiul Naţional de Informatică „Traian Lalescu</a:t>
            </a:r>
            <a:r>
              <a:rPr lang="en-US" dirty="0"/>
              <a:t>”, </a:t>
            </a:r>
            <a:r>
              <a:rPr lang="en-US" dirty="0" err="1"/>
              <a:t>Hunedoara</a:t>
            </a:r>
            <a:r>
              <a:rPr lang="en-US" dirty="0"/>
              <a:t> </a:t>
            </a:r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34290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555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Rezolvare</a:t>
            </a:r>
            <a:r>
              <a:rPr lang="en-US" dirty="0"/>
              <a:t>: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o-RO" dirty="0"/>
              <a:t>1.      constante  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	- Hunedoara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	- Castelul Corvinilor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	- preţul biletului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ro-RO" dirty="0" smtClean="0"/>
              <a:t>variabile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	- ziua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	- numărul de bilete vândute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 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2.  Nu trebuie să fie introduse în calculator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o-RO" dirty="0" smtClean="0"/>
              <a:t>- </a:t>
            </a:r>
            <a:r>
              <a:rPr lang="ro-RO" dirty="0"/>
              <a:t>Hunedoara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o-RO" dirty="0" smtClean="0"/>
              <a:t>- </a:t>
            </a:r>
            <a:r>
              <a:rPr lang="ro-RO" dirty="0"/>
              <a:t>Castelul Corvinilor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	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3. Notăm 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	</a:t>
            </a:r>
            <a:r>
              <a:rPr lang="ro-RO" dirty="0" smtClean="0"/>
              <a:t>a  </a:t>
            </a:r>
            <a:r>
              <a:rPr lang="ro-RO" dirty="0"/>
              <a:t>- seria primului bilet vândut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	</a:t>
            </a:r>
            <a:r>
              <a:rPr lang="ro-RO" dirty="0" smtClean="0"/>
              <a:t>b  </a:t>
            </a:r>
            <a:r>
              <a:rPr lang="ro-RO" dirty="0"/>
              <a:t>- seria ultimului bilet vândut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	numărul de bilete:    b-a+1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	suma încasată:  </a:t>
            </a:r>
            <a:r>
              <a:rPr lang="ro-RO" dirty="0" smtClean="0"/>
              <a:t> </a:t>
            </a:r>
            <a:r>
              <a:rPr lang="ro-RO" dirty="0"/>
              <a:t>30 * (b-a+1)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24326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1716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6965245" cy="1202485"/>
          </a:xfrm>
        </p:spPr>
        <p:txBody>
          <a:bodyPr/>
          <a:lstStyle/>
          <a:p>
            <a:r>
              <a:rPr lang="ro-RO" b="1" dirty="0"/>
              <a:t>Constante şi Variabile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397046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o-RO" dirty="0" smtClean="0"/>
              <a:t>Datele </a:t>
            </a:r>
            <a:r>
              <a:rPr lang="ro-RO" dirty="0"/>
              <a:t>cu care lucrează algoritmii pot fi clasificate în </a:t>
            </a:r>
            <a:r>
              <a:rPr lang="ro-RO" dirty="0" err="1" smtClean="0"/>
              <a:t>fun</a:t>
            </a:r>
            <a:r>
              <a:rPr lang="en-US" dirty="0" smtClean="0"/>
              <a:t>c</a:t>
            </a:r>
            <a:r>
              <a:rPr lang="ro-RO" dirty="0" smtClean="0"/>
              <a:t>ţie </a:t>
            </a:r>
            <a:r>
              <a:rPr lang="ro-RO" dirty="0"/>
              <a:t>de posibilitatea de a-şi modifica valoarea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r>
              <a:rPr lang="ro-RO" dirty="0" smtClean="0"/>
              <a:t>Astfel </a:t>
            </a:r>
            <a:r>
              <a:rPr lang="ro-RO" dirty="0"/>
              <a:t>avem</a:t>
            </a:r>
            <a:r>
              <a:rPr lang="ro-RO" dirty="0" smtClean="0"/>
              <a:t>: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r>
              <a:rPr lang="ro-RO" b="1" dirty="0"/>
              <a:t>Constante - </a:t>
            </a:r>
            <a:r>
              <a:rPr lang="ro-RO" dirty="0"/>
              <a:t>sunt date care </a:t>
            </a:r>
            <a:r>
              <a:rPr lang="ro-RO" b="1" dirty="0"/>
              <a:t>nu</a:t>
            </a:r>
            <a:r>
              <a:rPr lang="ro-RO" dirty="0"/>
              <a:t> îşi modifică valoarea pe parcursul execuţiei </a:t>
            </a:r>
            <a:r>
              <a:rPr lang="ro-RO" dirty="0" smtClean="0"/>
              <a:t>programului</a:t>
            </a:r>
            <a:endParaRPr lang="en-US" dirty="0" smtClean="0"/>
          </a:p>
          <a:p>
            <a:endParaRPr lang="en-US" dirty="0"/>
          </a:p>
          <a:p>
            <a:r>
              <a:rPr lang="ro-RO" b="1" dirty="0"/>
              <a:t>Variabile - </a:t>
            </a:r>
            <a:r>
              <a:rPr lang="ro-RO" dirty="0"/>
              <a:t>sunt date care pot să îşi modifice valoarea</a:t>
            </a:r>
            <a:r>
              <a:rPr lang="ro-RO" b="1" dirty="0"/>
              <a:t> </a:t>
            </a:r>
            <a:r>
              <a:rPr lang="ro-RO" dirty="0"/>
              <a:t>pe parcursul execuţiei programului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808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Constante şi Variabile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133600" y="205740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ro-RO" b="1" dirty="0"/>
              <a:t> </a:t>
            </a:r>
            <a:r>
              <a:rPr lang="ro-RO" dirty="0"/>
              <a:t>Fiecare dată este caracterizată de:</a:t>
            </a:r>
            <a:endParaRPr lang="en-US" dirty="0"/>
          </a:p>
          <a:p>
            <a:pPr marL="822960" lvl="1" indent="-457200">
              <a:buFont typeface="+mj-lt"/>
              <a:buAutoNum type="arabicParenR"/>
            </a:pPr>
            <a:r>
              <a:rPr lang="ro-RO" sz="2400" dirty="0"/>
              <a:t>nume</a:t>
            </a:r>
            <a:endParaRPr lang="en-US" sz="2400" dirty="0"/>
          </a:p>
          <a:p>
            <a:pPr marL="822960" lvl="1" indent="-457200">
              <a:buFont typeface="+mj-lt"/>
              <a:buAutoNum type="arabicParenR"/>
            </a:pPr>
            <a:r>
              <a:rPr lang="ro-RO" sz="2400" dirty="0"/>
              <a:t>tip  </a:t>
            </a:r>
            <a:endParaRPr lang="en-US" sz="2400" dirty="0"/>
          </a:p>
          <a:p>
            <a:pPr marL="822960" lvl="1" indent="-457200">
              <a:buFont typeface="+mj-lt"/>
              <a:buAutoNum type="arabicParenR"/>
            </a:pPr>
            <a:r>
              <a:rPr lang="ro-RO" sz="2400" dirty="0"/>
              <a:t>valoare</a:t>
            </a:r>
            <a:endParaRPr lang="en-US" sz="2400" dirty="0"/>
          </a:p>
          <a:p>
            <a:pPr marL="822960" lvl="1" indent="-457200">
              <a:buFont typeface="+mj-lt"/>
              <a:buAutoNum type="arabicParenR"/>
            </a:pPr>
            <a:r>
              <a:rPr lang="ro-RO" sz="2400" dirty="0"/>
              <a:t>adresa în memorie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052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Constante şi Variabile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463040" y="1981200"/>
            <a:ext cx="6196405" cy="3741869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1) </a:t>
            </a:r>
            <a:r>
              <a:rPr lang="ro-RO" b="1" dirty="0" smtClean="0"/>
              <a:t>Numele </a:t>
            </a:r>
            <a:r>
              <a:rPr lang="ro-RO" dirty="0"/>
              <a:t>unei date este un identificator, adică numele pot începe cu literă sau </a:t>
            </a:r>
            <a:r>
              <a:rPr lang="ro-RO" dirty="0" err="1"/>
              <a:t>underscore</a:t>
            </a:r>
            <a:r>
              <a:rPr lang="ro-RO" dirty="0"/>
              <a:t> (_) şi pot continua numai cu litere, cifre sau </a:t>
            </a:r>
            <a:r>
              <a:rPr lang="ro-RO" dirty="0" err="1"/>
              <a:t>underscore</a:t>
            </a:r>
            <a:r>
              <a:rPr lang="ro-RO" dirty="0"/>
              <a:t>.</a:t>
            </a:r>
            <a:endParaRPr lang="en-US" dirty="0"/>
          </a:p>
          <a:p>
            <a:r>
              <a:rPr lang="ro-RO" dirty="0"/>
              <a:t>Obs: se folosesc literele alfabetului englez</a:t>
            </a:r>
            <a:endParaRPr lang="en-US" dirty="0"/>
          </a:p>
          <a:p>
            <a:r>
              <a:rPr lang="ro-RO" dirty="0"/>
              <a:t>Exemple identificatori: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428558"/>
              </p:ext>
            </p:extLst>
          </p:nvPr>
        </p:nvGraphicFramePr>
        <p:xfrm>
          <a:off x="1295400" y="4572000"/>
          <a:ext cx="6705600" cy="1447800"/>
        </p:xfrm>
        <a:graphic>
          <a:graphicData uri="http://schemas.openxmlformats.org/drawingml/2006/table">
            <a:tbl>
              <a:tblPr firstRow="1" firstCol="1" bandRow="1"/>
              <a:tblGrid>
                <a:gridCol w="1219200"/>
                <a:gridCol w="5486400"/>
              </a:tblGrid>
              <a:tr h="7239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DA (bine)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a, a1, denumire, _12, _a2, nr_1, elev, elev12, elev_12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NU (greşit)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1a, maşina, 12, denumire.1, elev_bun!, elev bun, 12elevi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0905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Constante şi Variabile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2) </a:t>
            </a:r>
            <a:r>
              <a:rPr lang="ro-RO" b="1" dirty="0" smtClean="0"/>
              <a:t>Tipul </a:t>
            </a:r>
            <a:r>
              <a:rPr lang="ro-RO" b="1" dirty="0"/>
              <a:t>de dată</a:t>
            </a:r>
            <a:r>
              <a:rPr lang="ro-RO" dirty="0"/>
              <a:t> specifică ce valori poate memora o variabilă şi cât spaţiu va ocupa în memorie.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ro-RO" dirty="0"/>
              <a:t>Ex: </a:t>
            </a:r>
            <a:endParaRPr lang="en-US" dirty="0"/>
          </a:p>
          <a:p>
            <a:r>
              <a:rPr lang="ro-RO" dirty="0"/>
              <a:t>   </a:t>
            </a:r>
            <a:r>
              <a:rPr lang="ro-RO" dirty="0" err="1"/>
              <a:t>int</a:t>
            </a:r>
            <a:r>
              <a:rPr lang="ro-RO" dirty="0"/>
              <a:t>    -   înseamnă număr întreg ce poate lua valori între -32 768 . . + 32 767, şi se memorează pe 2 </a:t>
            </a:r>
            <a:r>
              <a:rPr lang="ro-RO" dirty="0" err="1"/>
              <a:t>bytes</a:t>
            </a:r>
            <a:endParaRPr lang="en-US" dirty="0"/>
          </a:p>
          <a:p>
            <a:r>
              <a:rPr lang="ro-RO" dirty="0" err="1"/>
              <a:t>int</a:t>
            </a:r>
            <a:r>
              <a:rPr lang="ro-RO" dirty="0"/>
              <a:t> b</a:t>
            </a:r>
            <a:r>
              <a:rPr lang="ro-RO" dirty="0" smtClean="0"/>
              <a:t>;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ro-RO" dirty="0" smtClean="0"/>
              <a:t>declară </a:t>
            </a:r>
            <a:r>
              <a:rPr lang="ro-RO" dirty="0"/>
              <a:t>o variabilă cu </a:t>
            </a:r>
            <a:r>
              <a:rPr lang="ro-RO" u="sng" dirty="0"/>
              <a:t>numele</a:t>
            </a:r>
            <a:r>
              <a:rPr lang="ro-RO" dirty="0"/>
              <a:t> b </a:t>
            </a:r>
            <a:r>
              <a:rPr lang="ro-RO" u="sng" dirty="0"/>
              <a:t>de tip</a:t>
            </a:r>
            <a:r>
              <a:rPr lang="ro-RO" dirty="0"/>
              <a:t> </a:t>
            </a:r>
            <a:r>
              <a:rPr lang="ro-RO" dirty="0" err="1"/>
              <a:t>int</a:t>
            </a:r>
            <a:r>
              <a:rPr lang="ro-RO" dirty="0"/>
              <a:t> care poate memora numai numere întregi</a:t>
            </a:r>
            <a:endParaRPr lang="en-US" dirty="0" smtClean="0"/>
          </a:p>
          <a:p>
            <a:r>
              <a:rPr lang="en-US" dirty="0" smtClean="0"/>
              <a:t>23  constant</a:t>
            </a:r>
            <a:r>
              <a:rPr lang="ro-RO" dirty="0" smtClean="0"/>
              <a:t>ă întreagă, tip </a:t>
            </a:r>
            <a:r>
              <a:rPr lang="ro-RO" dirty="0" err="1" smtClean="0"/>
              <a:t>int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     -2 </a:t>
            </a:r>
            <a:r>
              <a:rPr lang="en-US" dirty="0"/>
              <a:t>constant</a:t>
            </a:r>
            <a:r>
              <a:rPr lang="ro-RO" dirty="0"/>
              <a:t>ă </a:t>
            </a:r>
            <a:r>
              <a:rPr lang="ro-RO" dirty="0" smtClean="0"/>
              <a:t>întreagă, tip </a:t>
            </a:r>
            <a:r>
              <a:rPr lang="ro-RO" dirty="0" err="1" smtClean="0"/>
              <a:t>int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252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240971" y="1624578"/>
            <a:ext cx="5723468" cy="1575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</a:t>
            </a:r>
            <a:r>
              <a:rPr lang="ro-RO" dirty="0" err="1"/>
              <a:t>şă</a:t>
            </a:r>
            <a:r>
              <a:rPr lang="ro-RO" dirty="0"/>
              <a:t> de </a:t>
            </a:r>
            <a:r>
              <a:rPr lang="ro-RO" dirty="0" smtClean="0"/>
              <a:t>lucru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INFORMATIC</a:t>
            </a:r>
            <a:r>
              <a:rPr lang="ro-RO" sz="2200" dirty="0" smtClean="0"/>
              <a:t>Ă ŞI TIC</a:t>
            </a:r>
            <a:br>
              <a:rPr lang="ro-RO" sz="2200" dirty="0" smtClean="0"/>
            </a:br>
            <a:r>
              <a:rPr lang="ro-RO" sz="2200" dirty="0" smtClean="0"/>
              <a:t>clasa a V-a</a:t>
            </a:r>
            <a:r>
              <a:rPr lang="en-US" dirty="0"/>
              <a:t/>
            </a:r>
            <a:br>
              <a:rPr lang="en-US" dirty="0"/>
            </a:br>
            <a:endParaRPr lang="en-US" sz="1300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73" y="3505200"/>
            <a:ext cx="3240433" cy="2237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2067863" y="3352800"/>
            <a:ext cx="4191000" cy="685800"/>
          </a:xfrm>
        </p:spPr>
        <p:txBody>
          <a:bodyPr/>
          <a:lstStyle/>
          <a:p>
            <a:r>
              <a:rPr lang="ro-RO" b="1" dirty="0"/>
              <a:t>Constante și </a:t>
            </a:r>
            <a:r>
              <a:rPr lang="en-US" b="1" dirty="0" smtClean="0"/>
              <a:t>V</a:t>
            </a:r>
            <a:r>
              <a:rPr lang="ro-RO" b="1" dirty="0" err="1" smtClean="0"/>
              <a:t>ariabile</a:t>
            </a:r>
            <a:endParaRPr lang="en-US" dirty="0"/>
          </a:p>
          <a:p>
            <a:endParaRPr lang="en-US" dirty="0"/>
          </a:p>
        </p:txBody>
      </p:sp>
      <p:sp>
        <p:nvSpPr>
          <p:cNvPr id="4" name="CasetăText 3"/>
          <p:cNvSpPr txBox="1"/>
          <p:nvPr/>
        </p:nvSpPr>
        <p:spPr>
          <a:xfrm>
            <a:off x="1219200" y="1143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</a:t>
            </a:r>
            <a:r>
              <a:rPr lang="en-US" dirty="0" err="1" smtClean="0"/>
              <a:t>Camelia</a:t>
            </a:r>
            <a:r>
              <a:rPr lang="en-US" dirty="0" smtClean="0"/>
              <a:t> SAVA</a:t>
            </a:r>
          </a:p>
          <a:p>
            <a:endParaRPr lang="en-US" dirty="0"/>
          </a:p>
        </p:txBody>
      </p:sp>
      <p:sp>
        <p:nvSpPr>
          <p:cNvPr id="6" name="CasetăText 5"/>
          <p:cNvSpPr txBox="1"/>
          <p:nvPr/>
        </p:nvSpPr>
        <p:spPr>
          <a:xfrm>
            <a:off x="1447800" y="5921829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Colegiul Naţional de Informatică „Traian Lalescu</a:t>
            </a:r>
            <a:r>
              <a:rPr lang="en-US" dirty="0"/>
              <a:t>”, </a:t>
            </a:r>
            <a:r>
              <a:rPr lang="en-US" dirty="0" err="1"/>
              <a:t>Hunedoara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6933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/>
              <a:t>Constante și </a:t>
            </a:r>
            <a:r>
              <a:rPr lang="en-US" b="1" dirty="0" smtClean="0"/>
              <a:t>V</a:t>
            </a:r>
            <a:r>
              <a:rPr lang="ro-RO" b="1" dirty="0" err="1" smtClean="0"/>
              <a:t>ariabile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463040" y="1600200"/>
            <a:ext cx="6196405" cy="412286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1.  </a:t>
            </a:r>
            <a:r>
              <a:rPr lang="ro-RO" dirty="0" smtClean="0"/>
              <a:t>Determinaţi </a:t>
            </a:r>
            <a:r>
              <a:rPr lang="ro-RO" dirty="0"/>
              <a:t>care sunt constantele şi variabilele în următorul enunţ: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 </a:t>
            </a:r>
            <a:endParaRPr lang="en-US" dirty="0"/>
          </a:p>
          <a:p>
            <a:r>
              <a:rPr lang="ro-RO" dirty="0"/>
              <a:t>În </a:t>
            </a:r>
            <a:r>
              <a:rPr lang="ro-RO" dirty="0" smtClean="0"/>
              <a:t>Hunedoara </a:t>
            </a:r>
            <a:r>
              <a:rPr lang="ro-RO" dirty="0"/>
              <a:t>la Castelul Corvinilor vin mulţi vizitatori. Ştiind că preţul unui bilet este de 30 </a:t>
            </a:r>
            <a:r>
              <a:rPr lang="en-US" dirty="0" smtClean="0"/>
              <a:t>RON</a:t>
            </a:r>
            <a:r>
              <a:rPr lang="ro-RO" dirty="0" smtClean="0"/>
              <a:t> spuneţi </a:t>
            </a:r>
            <a:r>
              <a:rPr lang="ro-RO" dirty="0"/>
              <a:t>cât s-a încasat într-o zi de lucru.</a:t>
            </a:r>
            <a:endParaRPr lang="en-US" dirty="0"/>
          </a:p>
          <a:p>
            <a:pPr marL="0" indent="0">
              <a:buNone/>
            </a:pPr>
            <a:r>
              <a:rPr lang="ro-RO" b="1" dirty="0"/>
              <a:t>constante  </a:t>
            </a:r>
            <a:endParaRPr lang="en-US" dirty="0"/>
          </a:p>
          <a:p>
            <a:pPr marL="0" indent="0">
              <a:buNone/>
            </a:pPr>
            <a:r>
              <a:rPr lang="ro-RO" b="1" dirty="0"/>
              <a:t>	</a:t>
            </a:r>
            <a:r>
              <a:rPr lang="ro-RO" dirty="0"/>
              <a:t>-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	-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	-</a:t>
            </a:r>
            <a:endParaRPr lang="en-US" dirty="0"/>
          </a:p>
          <a:p>
            <a:pPr marL="0" indent="0">
              <a:buNone/>
            </a:pPr>
            <a:r>
              <a:rPr lang="ro-RO" b="1" dirty="0"/>
              <a:t>variabile</a:t>
            </a:r>
            <a:endParaRPr lang="en-US" dirty="0"/>
          </a:p>
          <a:p>
            <a:pPr marL="0" indent="0">
              <a:buNone/>
            </a:pPr>
            <a:r>
              <a:rPr lang="ro-RO" b="1" dirty="0"/>
              <a:t>	</a:t>
            </a:r>
            <a:r>
              <a:rPr lang="ro-RO" dirty="0"/>
              <a:t>-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	-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73" y="3505200"/>
            <a:ext cx="3240433" cy="223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4272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/>
              <a:t>Constante și </a:t>
            </a:r>
            <a:r>
              <a:rPr lang="en-US" b="1" dirty="0" smtClean="0"/>
              <a:t>V</a:t>
            </a:r>
            <a:r>
              <a:rPr lang="ro-RO" b="1" dirty="0" err="1" smtClean="0"/>
              <a:t>ariabile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73" y="3505200"/>
            <a:ext cx="3240433" cy="2237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2. </a:t>
            </a:r>
            <a:r>
              <a:rPr lang="ro-RO" dirty="0" smtClean="0"/>
              <a:t>Care </a:t>
            </a:r>
            <a:r>
              <a:rPr lang="ro-RO" dirty="0"/>
              <a:t>dintre datele specificate la exerciţiul anterior nu trebuie să fie  introduse în calculator?</a:t>
            </a:r>
            <a:endParaRPr lang="en-US" dirty="0"/>
          </a:p>
          <a:p>
            <a:r>
              <a:rPr lang="ro-RO" dirty="0" smtClean="0"/>
              <a:t>……………………………………</a:t>
            </a:r>
            <a:endParaRPr lang="en-US" dirty="0"/>
          </a:p>
          <a:p>
            <a:r>
              <a:rPr lang="ro-RO" dirty="0" smtClean="0"/>
              <a:t>……………………………………</a:t>
            </a:r>
            <a:endParaRPr lang="en-US" dirty="0"/>
          </a:p>
          <a:p>
            <a:endParaRPr lang="en-US" dirty="0"/>
          </a:p>
        </p:txBody>
      </p:sp>
      <p:sp>
        <p:nvSpPr>
          <p:cNvPr id="5" name="CasetăText 4"/>
          <p:cNvSpPr txBox="1"/>
          <p:nvPr/>
        </p:nvSpPr>
        <p:spPr>
          <a:xfrm>
            <a:off x="990600" y="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499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/>
              <a:t>Constante și </a:t>
            </a:r>
            <a:r>
              <a:rPr lang="en-US" b="1" dirty="0" smtClean="0"/>
              <a:t>V</a:t>
            </a:r>
            <a:r>
              <a:rPr lang="ro-RO" b="1" dirty="0" err="1" smtClean="0"/>
              <a:t>ariabile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73" y="3657600"/>
            <a:ext cx="3240433" cy="2237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Brush Script MT" pitchFamily="66" charset="0"/>
              <a:buAutoNum type="arabicPeriod" startAt="3"/>
            </a:pPr>
            <a:r>
              <a:rPr lang="ro-RO" dirty="0" smtClean="0"/>
              <a:t>Ştim </a:t>
            </a:r>
            <a:r>
              <a:rPr lang="ro-RO" dirty="0"/>
              <a:t>că biletele au o serie pe ele. De unde ştim câte bilete s-au vândut într-o zi? Care este suma încasată în ziua respectivă</a:t>
            </a:r>
            <a:r>
              <a:rPr lang="ro-RO" dirty="0" smtClean="0"/>
              <a:t>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o-RO" dirty="0" smtClean="0"/>
              <a:t>(</a:t>
            </a:r>
            <a:r>
              <a:rPr lang="ro-RO" dirty="0"/>
              <a:t>ex: s-au vândut de la seria 10 până la seria 21)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209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uneză">
  <a:themeElements>
    <a:clrScheme name="Piuneză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uneză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uneză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219</TotalTime>
  <Words>224</Words>
  <Application>Microsoft Office PowerPoint</Application>
  <PresentationFormat>Expunere pe ecran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1" baseType="lpstr">
      <vt:lpstr>Piuneză</vt:lpstr>
      <vt:lpstr> INFORMATICĂ ŞI TIC clasa a V-a </vt:lpstr>
      <vt:lpstr>Constante şi Variabile</vt:lpstr>
      <vt:lpstr>Constante şi Variabile</vt:lpstr>
      <vt:lpstr>Constante şi Variabile</vt:lpstr>
      <vt:lpstr>Constante şi Variabile</vt:lpstr>
      <vt:lpstr>Fişă de lucru INFORMATICĂ ŞI TIC clasa a V-a </vt:lpstr>
      <vt:lpstr>Constante și Variabile </vt:lpstr>
      <vt:lpstr>Constante și Variabile </vt:lpstr>
      <vt:lpstr>Constante și Variabile </vt:lpstr>
      <vt:lpstr>Rezolvare:</vt:lpstr>
    </vt:vector>
  </TitlesOfParts>
  <Company>Unitate Scolara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Fişă de lucru </dc:title>
  <dc:creator>m</dc:creator>
  <cp:lastModifiedBy>m</cp:lastModifiedBy>
  <cp:revision>21</cp:revision>
  <dcterms:created xsi:type="dcterms:W3CDTF">2017-10-13T17:00:43Z</dcterms:created>
  <dcterms:modified xsi:type="dcterms:W3CDTF">2017-11-26T18:19:42Z</dcterms:modified>
</cp:coreProperties>
</file>